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7" r:id="rId6"/>
    <p:sldId id="258" r:id="rId7"/>
    <p:sldId id="260" r:id="rId8"/>
    <p:sldId id="264" r:id="rId9"/>
    <p:sldId id="290" r:id="rId10"/>
    <p:sldId id="286" r:id="rId11"/>
    <p:sldId id="262" r:id="rId12"/>
    <p:sldId id="292" r:id="rId13"/>
    <p:sldId id="291" r:id="rId14"/>
    <p:sldId id="268" r:id="rId15"/>
    <p:sldId id="279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8EDCF-13E5-3944-BB6C-604B9DA55ADB}" v="10" dt="2024-10-01T15:46:02.173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726"/>
  </p:normalViewPr>
  <p:slideViewPr>
    <p:cSldViewPr snapToGrid="0">
      <p:cViewPr varScale="1">
        <p:scale>
          <a:sx n="120" d="100"/>
          <a:sy n="120" d="100"/>
        </p:scale>
        <p:origin x="440" y="184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Perez" userId="S::eperez11@uwyo.edu::5a66d9e8-95c0-4ae8-968c-3641d39bab08" providerId="AD" clId="Web-{5F28EDCF-13E5-3944-BB6C-604B9DA55ADB}"/>
    <pc:docChg chg="modSld">
      <pc:chgData name="Esther Perez" userId="S::eperez11@uwyo.edu::5a66d9e8-95c0-4ae8-968c-3641d39bab08" providerId="AD" clId="Web-{5F28EDCF-13E5-3944-BB6C-604B9DA55ADB}" dt="2024-10-01T15:46:02.173" v="9" actId="20577"/>
      <pc:docMkLst>
        <pc:docMk/>
      </pc:docMkLst>
      <pc:sldChg chg="modSp">
        <pc:chgData name="Esther Perez" userId="S::eperez11@uwyo.edu::5a66d9e8-95c0-4ae8-968c-3641d39bab08" providerId="AD" clId="Web-{5F28EDCF-13E5-3944-BB6C-604B9DA55ADB}" dt="2024-10-01T15:46:02.173" v="9" actId="20577"/>
        <pc:sldMkLst>
          <pc:docMk/>
          <pc:sldMk cId="2436493926" sldId="276"/>
        </pc:sldMkLst>
        <pc:spChg chg="mod">
          <ac:chgData name="Esther Perez" userId="S::eperez11@uwyo.edu::5a66d9e8-95c0-4ae8-968c-3641d39bab08" providerId="AD" clId="Web-{5F28EDCF-13E5-3944-BB6C-604B9DA55ADB}" dt="2024-10-01T15:46:02.173" v="9" actId="20577"/>
          <ac:spMkLst>
            <pc:docMk/>
            <pc:sldMk cId="2436493926" sldId="276"/>
            <ac:spMk id="3" creationId="{24AFFC60-19C3-4901-93F7-7AAF4C09F8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/>
              <a:t>Click to add text </a:t>
            </a:r>
          </a:p>
          <a:p>
            <a:pPr marL="685800" lvl="1" indent="-228600"/>
            <a:r>
              <a:rPr lang="en-US"/>
              <a:t>Second level</a:t>
            </a:r>
          </a:p>
          <a:p>
            <a:pPr marL="1143000" lvl="2" indent="-228600"/>
            <a:r>
              <a:rPr lang="en-US"/>
              <a:t>Third level</a:t>
            </a:r>
          </a:p>
          <a:p>
            <a:pPr marL="1600200" lvl="3" indent="-228600"/>
            <a:r>
              <a:rPr lang="en-US"/>
              <a:t>Fourth level</a:t>
            </a:r>
          </a:p>
          <a:p>
            <a:pPr marL="2057400" lvl="4" indent="-228600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insert table</a:t>
            </a:r>
          </a:p>
          <a:p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snehangsude/audible-dataset/dat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?utm_source=link-attribution&amp;utm_medium=referral&amp;utm_campaign=image&amp;utm_content=2763536" TargetMode="External"/><Relationship Id="rId4" Type="http://schemas.openxmlformats.org/officeDocument/2006/relationships/hyperlink" Target="https://pixabay.com/users/alexas_fotos-686414/?utm_source=link-attribution&amp;utm_medium=referral&amp;utm_campaign=image&amp;utm_content=276353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?utm_source=link-attribution&amp;utm_medium=referral&amp;utm_campaign=image&amp;utm_content=2728117" TargetMode="External"/><Relationship Id="rId4" Type="http://schemas.openxmlformats.org/officeDocument/2006/relationships/hyperlink" Target="https://pixabay.com/users/geralt-9301/?utm_source=link-attribution&amp;utm_medium=referral&amp;utm_campaign=image&amp;utm_content=272811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en-US" dirty="0"/>
              <a:t>Data Cleaning with python &amp; Pandas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D926A-9E02-7208-802F-3E36A01B405C}"/>
              </a:ext>
            </a:extLst>
          </p:cNvPr>
          <p:cNvSpPr txBox="1"/>
          <p:nvPr/>
        </p:nvSpPr>
        <p:spPr>
          <a:xfrm>
            <a:off x="5178057" y="3944679"/>
            <a:ext cx="462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Esther Perez, Digital Scholarship Librarian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6449786" cy="2785508"/>
          </a:xfrm>
        </p:spPr>
        <p:txBody>
          <a:bodyPr>
            <a:normAutofit/>
          </a:bodyPr>
          <a:lstStyle/>
          <a:p>
            <a:r>
              <a:rPr lang="en-US"/>
              <a:t>Available tools for data cleaning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5"/>
            <a:ext cx="6449785" cy="3184769"/>
          </a:xfrm>
        </p:spPr>
        <p:txBody>
          <a:bodyPr>
            <a:normAutofit/>
          </a:bodyPr>
          <a:lstStyle/>
          <a:p>
            <a:r>
              <a:rPr lang="en-US" dirty="0"/>
              <a:t>Though we’re focusing on using Python/Pandas in this workshop, I’ll mention a couple other options:</a:t>
            </a:r>
            <a:br>
              <a:rPr lang="en-US" dirty="0"/>
            </a:br>
            <a:r>
              <a:rPr lang="en-US" dirty="0"/>
              <a:t>* R &amp; </a:t>
            </a:r>
            <a:r>
              <a:rPr lang="en-US" dirty="0" err="1"/>
              <a:t>Rstudio</a:t>
            </a:r>
            <a:r>
              <a:rPr lang="en-US" dirty="0"/>
              <a:t> (+ </a:t>
            </a:r>
            <a:r>
              <a:rPr lang="en-US" dirty="0" err="1"/>
              <a:t>Tidyverse</a:t>
            </a:r>
            <a:r>
              <a:rPr lang="en-US" dirty="0"/>
              <a:t> packages)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OpenRefine</a:t>
            </a:r>
            <a:r>
              <a:rPr lang="en-US" dirty="0"/>
              <a:t> (web based, GUI)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/>
          <a:lstStyle/>
          <a:p>
            <a:r>
              <a:rPr lang="en-US"/>
              <a:t>Let’s work through a sample dataset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9389288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3"/>
              </a:rPr>
              <a:t>Download</a:t>
            </a:r>
            <a:r>
              <a:rPr lang="en-US" dirty="0"/>
              <a:t> the </a:t>
            </a:r>
            <a:r>
              <a:rPr lang="en-US" dirty="0" err="1"/>
              <a:t>audible_uncleaned.csv</a:t>
            </a:r>
            <a:r>
              <a:rPr lang="en-US" dirty="0"/>
              <a:t> dataset for today:</a:t>
            </a:r>
          </a:p>
          <a:p>
            <a:pPr lvl="1"/>
            <a:r>
              <a:rPr lang="en-US" dirty="0"/>
              <a:t>Expand columns</a:t>
            </a:r>
          </a:p>
          <a:p>
            <a:pPr lvl="1"/>
            <a:r>
              <a:rPr lang="en-US" dirty="0"/>
              <a:t>Removing unnecessary data</a:t>
            </a:r>
          </a:p>
          <a:p>
            <a:pPr lvl="1"/>
            <a:r>
              <a:rPr lang="en-US" dirty="0"/>
              <a:t>Standardizing data</a:t>
            </a:r>
          </a:p>
          <a:p>
            <a:pPr lvl="1"/>
            <a:r>
              <a:rPr lang="en-US" dirty="0"/>
              <a:t>Fill in or remove missing values</a:t>
            </a:r>
          </a:p>
          <a:p>
            <a:pPr lvl="1"/>
            <a:r>
              <a:rPr lang="en-US" dirty="0"/>
              <a:t>Remove duplicate data</a:t>
            </a:r>
          </a:p>
          <a:p>
            <a:pPr lvl="1"/>
            <a:r>
              <a:rPr lang="en-US" dirty="0"/>
              <a:t>Remove extraneous whitespace</a:t>
            </a:r>
          </a:p>
          <a:p>
            <a:pPr lvl="1"/>
            <a:r>
              <a:rPr lang="en-US" dirty="0"/>
              <a:t>Check for data discrepancies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>
            <a:normAutofit/>
          </a:bodyPr>
          <a:lstStyle/>
          <a:p>
            <a:r>
              <a:rPr lang="en-US" dirty="0"/>
              <a:t>Final tips &amp; takeaways​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F2D739-E475-54F8-C832-F04A983D0F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lvl="1"/>
            <a:r>
              <a:rPr lang="en-US" sz="2000" dirty="0"/>
              <a:t>Steps can generally be done in any order</a:t>
            </a:r>
          </a:p>
          <a:p>
            <a:pPr lvl="1"/>
            <a:r>
              <a:rPr lang="en-US" sz="2000" dirty="0"/>
              <a:t>May need to repeat steps</a:t>
            </a:r>
          </a:p>
          <a:p>
            <a:pPr lvl="1"/>
            <a:r>
              <a:rPr lang="en-US" sz="2000" dirty="0"/>
              <a:t>If borrowing someone else’s code, make sure you understand it yourself!​ (This includes AI generated code)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1608365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340" y="2324101"/>
            <a:ext cx="5528217" cy="3129642"/>
          </a:xfrm>
        </p:spPr>
        <p:txBody>
          <a:bodyPr vert="horz" lIns="91440" tIns="45720" rIns="91440" bIns="0" rtlCol="0" anchor="t">
            <a:normAutofit/>
          </a:bodyPr>
          <a:lstStyle/>
          <a:p>
            <a:r>
              <a:rPr lang="en-US" sz="2000" dirty="0"/>
              <a:t>Esther Perez​</a:t>
            </a:r>
          </a:p>
          <a:p>
            <a:r>
              <a:rPr lang="en-US" sz="2000" dirty="0"/>
              <a:t>STEM Digital Scholarship Librarian</a:t>
            </a:r>
          </a:p>
          <a:p>
            <a:r>
              <a:rPr lang="en-US" sz="2000" dirty="0"/>
              <a:t>Coe 304D</a:t>
            </a:r>
          </a:p>
          <a:p>
            <a:r>
              <a:rPr lang="en-US" sz="2000" dirty="0"/>
              <a:t>Office no.: 307-766-5692</a:t>
            </a:r>
          </a:p>
          <a:p>
            <a:r>
              <a:rPr lang="en-US" sz="2000" dirty="0"/>
              <a:t>eperez11@uwyo.edu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2"/>
            <a:ext cx="6343650" cy="1827964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2419351"/>
            <a:ext cx="6338887" cy="354965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Steps toward clean data</a:t>
            </a:r>
          </a:p>
          <a:p>
            <a:r>
              <a:rPr lang="en-US" dirty="0"/>
              <a:t>Available tools</a:t>
            </a:r>
          </a:p>
          <a:p>
            <a:r>
              <a:rPr lang="en-US" dirty="0"/>
              <a:t>Practice cleaning with Python</a:t>
            </a:r>
          </a:p>
          <a:p>
            <a:r>
              <a:rPr lang="en-US" dirty="0"/>
              <a:t>Final tips &amp; takeaways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3801253"/>
          </a:xfrm>
        </p:spPr>
        <p:txBody>
          <a:bodyPr>
            <a:normAutofit/>
          </a:bodyPr>
          <a:lstStyle/>
          <a:p>
            <a:r>
              <a:rPr lang="en-US"/>
              <a:t>Why do I need to clean my data? Is it dirty?🤨</a:t>
            </a: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269" r="18269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7FA0FB3-F99D-4BD1-067E-429C4A92C52A}"/>
              </a:ext>
            </a:extLst>
          </p:cNvPr>
          <p:cNvSpPr txBox="1"/>
          <p:nvPr/>
        </p:nvSpPr>
        <p:spPr>
          <a:xfrm>
            <a:off x="4886325" y="6515100"/>
            <a:ext cx="3256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Image by </a:t>
            </a:r>
            <a:r>
              <a:rPr lang="en-US" sz="12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</a:t>
            </a:r>
            <a:r>
              <a:rPr lang="en-US" sz="1200" dirty="0">
                <a:solidFill>
                  <a:schemeClr val="bg2"/>
                </a:solidFill>
              </a:rPr>
              <a:t> (</a:t>
            </a:r>
            <a:r>
              <a:rPr lang="en-US" sz="1200" dirty="0" err="1">
                <a:solidFill>
                  <a:schemeClr val="bg2"/>
                </a:solidFill>
              </a:rPr>
              <a:t>Alexas_Fotos</a:t>
            </a:r>
            <a:r>
              <a:rPr lang="en-US" sz="1200" dirty="0">
                <a:solidFill>
                  <a:schemeClr val="bg2"/>
                </a:solidFill>
              </a:rPr>
              <a:t>) from </a:t>
            </a:r>
            <a:r>
              <a:rPr lang="en-US" sz="12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2A7A4-7F7A-13EA-4E94-A992967D4DB5}"/>
              </a:ext>
            </a:extLst>
          </p:cNvPr>
          <p:cNvSpPr txBox="1"/>
          <p:nvPr/>
        </p:nvSpPr>
        <p:spPr>
          <a:xfrm>
            <a:off x="4846830" y="4461611"/>
            <a:ext cx="6136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Yes, probably!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78" y="807946"/>
            <a:ext cx="10665845" cy="1325563"/>
          </a:xfrm>
        </p:spPr>
        <p:txBody>
          <a:bodyPr/>
          <a:lstStyle/>
          <a:p>
            <a:r>
              <a:rPr lang="en-US" dirty="0"/>
              <a:t>Tidy data is clean data</a:t>
            </a:r>
          </a:p>
        </p:txBody>
      </p:sp>
      <p:graphicFrame>
        <p:nvGraphicFramePr>
          <p:cNvPr id="14" name="Table Placeholder 13">
            <a:extLst>
              <a:ext uri="{FF2B5EF4-FFF2-40B4-BE49-F238E27FC236}">
                <a16:creationId xmlns:a16="http://schemas.microsoft.com/office/drawing/2014/main" id="{597B3320-3330-1F17-5E4B-B24CAB0A448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86602763"/>
              </p:ext>
            </p:extLst>
          </p:nvPr>
        </p:nvGraphicFramePr>
        <p:xfrm>
          <a:off x="3239386" y="2817718"/>
          <a:ext cx="7222191" cy="29425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53189">
                  <a:extLst>
                    <a:ext uri="{9D8B030D-6E8A-4147-A177-3AD203B41FA5}">
                      <a16:colId xmlns:a16="http://schemas.microsoft.com/office/drawing/2014/main" val="1645754944"/>
                    </a:ext>
                  </a:extLst>
                </a:gridCol>
                <a:gridCol w="2005852">
                  <a:extLst>
                    <a:ext uri="{9D8B030D-6E8A-4147-A177-3AD203B41FA5}">
                      <a16:colId xmlns:a16="http://schemas.microsoft.com/office/drawing/2014/main" val="4278473568"/>
                    </a:ext>
                  </a:extLst>
                </a:gridCol>
                <a:gridCol w="1963150">
                  <a:extLst>
                    <a:ext uri="{9D8B030D-6E8A-4147-A177-3AD203B41FA5}">
                      <a16:colId xmlns:a16="http://schemas.microsoft.com/office/drawing/2014/main" val="760742182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Variable1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Variable2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</a:rPr>
                        <a:t>Variable3</a:t>
                      </a:r>
                      <a:endParaRPr lang="en-US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889321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value1,1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value1,2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value1,3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437685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</a:rPr>
                        <a:t>value2,1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value2,2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value2,3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3294875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</a:rPr>
                        <a:t>value3,1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value3,2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value3,3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71568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0EB401-2F91-2D90-C859-96484861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C0559-A6B8-300A-3D5C-443F920C845D}"/>
              </a:ext>
            </a:extLst>
          </p:cNvPr>
          <p:cNvSpPr txBox="1"/>
          <p:nvPr/>
        </p:nvSpPr>
        <p:spPr>
          <a:xfrm>
            <a:off x="255181" y="2984031"/>
            <a:ext cx="222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headers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EC2BB-B52D-D311-546F-89979D98B81A}"/>
              </a:ext>
            </a:extLst>
          </p:cNvPr>
          <p:cNvSpPr txBox="1"/>
          <p:nvPr/>
        </p:nvSpPr>
        <p:spPr>
          <a:xfrm>
            <a:off x="255181" y="3589698"/>
            <a:ext cx="298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row is a ‘measurement’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224D01E-2D55-7B9D-FE45-55B99F6A32C6}"/>
              </a:ext>
            </a:extLst>
          </p:cNvPr>
          <p:cNvSpPr/>
          <p:nvPr/>
        </p:nvSpPr>
        <p:spPr>
          <a:xfrm>
            <a:off x="2260978" y="3062177"/>
            <a:ext cx="648798" cy="2061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95318C8-F62C-0C70-8EEE-69EA12FEB8EE}"/>
              </a:ext>
            </a:extLst>
          </p:cNvPr>
          <p:cNvSpPr/>
          <p:nvPr/>
        </p:nvSpPr>
        <p:spPr>
          <a:xfrm>
            <a:off x="2260978" y="3789154"/>
            <a:ext cx="648798" cy="2061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62199-10B7-FC54-88EB-1A9F39636161}"/>
              </a:ext>
            </a:extLst>
          </p:cNvPr>
          <p:cNvSpPr txBox="1"/>
          <p:nvPr/>
        </p:nvSpPr>
        <p:spPr>
          <a:xfrm>
            <a:off x="3521085" y="1685892"/>
            <a:ext cx="257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column is a single variable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2878FDF-3878-1207-380B-7DE3B66A00F2}"/>
              </a:ext>
            </a:extLst>
          </p:cNvPr>
          <p:cNvSpPr/>
          <p:nvPr/>
        </p:nvSpPr>
        <p:spPr>
          <a:xfrm rot="5400000">
            <a:off x="4383572" y="2469269"/>
            <a:ext cx="369331" cy="198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8A3E88-22A3-1A14-17D0-97440E4D2434}"/>
              </a:ext>
            </a:extLst>
          </p:cNvPr>
          <p:cNvSpPr txBox="1"/>
          <p:nvPr/>
        </p:nvSpPr>
        <p:spPr>
          <a:xfrm>
            <a:off x="1256201" y="5113975"/>
            <a:ext cx="200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cell is a single value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EBD2E30-CC98-DDB2-D0B3-315C6B72A01A}"/>
              </a:ext>
            </a:extLst>
          </p:cNvPr>
          <p:cNvSpPr/>
          <p:nvPr/>
        </p:nvSpPr>
        <p:spPr>
          <a:xfrm>
            <a:off x="2750182" y="5437140"/>
            <a:ext cx="648798" cy="2061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Data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3059113"/>
            <a:ext cx="6597650" cy="3295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Create a copy of your data (keep a copy of raw data)</a:t>
            </a:r>
          </a:p>
          <a:p>
            <a:r>
              <a:rPr lang="en-US" sz="2000" dirty="0"/>
              <a:t>Create a readme file (data description, log changes, list abbreviations used)</a:t>
            </a:r>
          </a:p>
          <a:p>
            <a:r>
              <a:rPr lang="en-US" sz="2000" dirty="0"/>
              <a:t>Use some form of file versioning to keep track of subsequent files (e.g. by adding the date in YYYY-MM-DD format to filenames)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/>
              <a:t>Steps to clean data​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6594768" cy="19515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896111"/>
            <a:ext cx="7889768" cy="2039341"/>
          </a:xfrm>
        </p:spPr>
        <p:txBody>
          <a:bodyPr/>
          <a:lstStyle/>
          <a:p>
            <a:r>
              <a:rPr lang="en-US" dirty="0"/>
              <a:t>STEP 1: Get to Know your data set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492136-277B-808E-9D1B-052735920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752" y="3253740"/>
            <a:ext cx="7889768" cy="3006531"/>
          </a:xfrm>
        </p:spPr>
        <p:txBody>
          <a:bodyPr>
            <a:normAutofit/>
          </a:bodyPr>
          <a:lstStyle/>
          <a:p>
            <a:r>
              <a:rPr lang="en-US" sz="2000" dirty="0"/>
              <a:t>Issues your datasets may come with:​</a:t>
            </a:r>
          </a:p>
          <a:p>
            <a:pPr lvl="1"/>
            <a:r>
              <a:rPr lang="en-US" sz="2000" dirty="0"/>
              <a:t>Unnecessary whitespace in cells</a:t>
            </a:r>
          </a:p>
          <a:p>
            <a:pPr lvl="1"/>
            <a:r>
              <a:rPr lang="en-US" sz="2000" dirty="0"/>
              <a:t>Multiple data values within cells</a:t>
            </a:r>
          </a:p>
          <a:p>
            <a:pPr lvl="1"/>
            <a:r>
              <a:rPr lang="en-US" sz="2000" dirty="0"/>
              <a:t>Multiple notation forms (i.e. not standardized)</a:t>
            </a:r>
          </a:p>
          <a:p>
            <a:pPr lvl="1"/>
            <a:r>
              <a:rPr lang="en-US" sz="2000" dirty="0"/>
              <a:t>Missing values</a:t>
            </a:r>
          </a:p>
          <a:p>
            <a:pPr lvl="1"/>
            <a:r>
              <a:rPr lang="en-US" sz="2000" dirty="0"/>
              <a:t>Duplicate data</a:t>
            </a:r>
          </a:p>
          <a:p>
            <a:pPr lvl="1"/>
            <a:r>
              <a:rPr lang="en-US" sz="2000" dirty="0"/>
              <a:t>Unnecessary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877" y="898524"/>
            <a:ext cx="7606895" cy="2029967"/>
          </a:xfrm>
        </p:spPr>
        <p:txBody>
          <a:bodyPr/>
          <a:lstStyle/>
          <a:p>
            <a:r>
              <a:rPr lang="en-US" dirty="0"/>
              <a:t>Step 2: Clean it​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06549BD-D8AF-D3BE-750E-5F8C50CCB5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6055" r="36055"/>
          <a:stretch/>
        </p:blipFill>
        <p:spPr>
          <a:xfrm>
            <a:off x="1011337" y="9212"/>
            <a:ext cx="2029967" cy="485054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441910-6501-5C60-C05A-BAFF34C2579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/>
          <a:p>
            <a:r>
              <a:rPr lang="en-US" sz="2000" dirty="0"/>
              <a:t>Remove duplicate data (merge or drop)</a:t>
            </a:r>
          </a:p>
          <a:p>
            <a:r>
              <a:rPr lang="en-US" sz="2000" dirty="0"/>
              <a:t>Expand columns into single variables</a:t>
            </a:r>
          </a:p>
          <a:p>
            <a:r>
              <a:rPr lang="en-US" sz="2000" dirty="0"/>
              <a:t>Data normalization/standardization</a:t>
            </a:r>
          </a:p>
          <a:p>
            <a:r>
              <a:rPr lang="en-US" sz="2000" dirty="0"/>
              <a:t>Remove extraneous whitespace</a:t>
            </a:r>
          </a:p>
          <a:p>
            <a:r>
              <a:rPr lang="en-US" sz="2000" dirty="0"/>
              <a:t>Fill in missing values or remove those observations</a:t>
            </a:r>
          </a:p>
          <a:p>
            <a:r>
              <a:rPr lang="en-US" sz="2000" dirty="0"/>
              <a:t>Drop unnecessary data (unneeded variables for analysis)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53" y="268281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1C374B-40F2-4B1E-A9D8-6E5C932F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824876"/>
            <a:ext cx="2011680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C7587B-DD64-0940-2F6D-21C5F453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61950-B4D7-E9BC-F898-345BB220A535}"/>
              </a:ext>
            </a:extLst>
          </p:cNvPr>
          <p:cNvSpPr txBox="1"/>
          <p:nvPr/>
        </p:nvSpPr>
        <p:spPr>
          <a:xfrm>
            <a:off x="3633627" y="6352143"/>
            <a:ext cx="3346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Image by </a:t>
            </a:r>
            <a:r>
              <a:rPr lang="en-US" sz="12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1200" dirty="0">
                <a:solidFill>
                  <a:schemeClr val="bg2"/>
                </a:solidFill>
              </a:rPr>
              <a:t> (</a:t>
            </a:r>
            <a:r>
              <a:rPr lang="en-US" sz="1200" dirty="0" err="1">
                <a:solidFill>
                  <a:schemeClr val="bg2"/>
                </a:solidFill>
              </a:rPr>
              <a:t>geralt</a:t>
            </a:r>
            <a:r>
              <a:rPr lang="en-US" sz="1200" dirty="0">
                <a:solidFill>
                  <a:schemeClr val="bg2"/>
                </a:solidFill>
              </a:rPr>
              <a:t>) from </a:t>
            </a:r>
            <a:r>
              <a:rPr lang="en-US" sz="12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2"/>
            <a:ext cx="10668000" cy="1325563"/>
          </a:xfrm>
        </p:spPr>
        <p:txBody>
          <a:bodyPr/>
          <a:lstStyle/>
          <a:p>
            <a:r>
              <a:rPr lang="en-US" dirty="0"/>
              <a:t>STEP 3: </a:t>
            </a:r>
            <a:r>
              <a:rPr lang="en-US" dirty="0" err="1"/>
              <a:t>dAta</a:t>
            </a:r>
            <a:r>
              <a:rPr lang="en-US" dirty="0"/>
              <a:t> validation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E69BA-FC91-08A5-671F-B53E6E989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417197"/>
            <a:ext cx="4278313" cy="3737541"/>
          </a:xfrm>
        </p:spPr>
        <p:txBody>
          <a:bodyPr/>
          <a:lstStyle/>
          <a:p>
            <a:r>
              <a:rPr lang="en-US" dirty="0"/>
              <a:t>Identify data discrepancies​</a:t>
            </a:r>
          </a:p>
          <a:p>
            <a:r>
              <a:rPr lang="en-US" dirty="0"/>
              <a:t>Check for outliers</a:t>
            </a:r>
          </a:p>
          <a:p>
            <a:r>
              <a:rPr lang="en-US" dirty="0"/>
              <a:t>Data validation techniques</a:t>
            </a: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24EE9911-8AC9-5BE2-4456-0175FD28D083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292074002"/>
              </p:ext>
            </p:extLst>
          </p:nvPr>
        </p:nvGraphicFramePr>
        <p:xfrm>
          <a:off x="5241925" y="2417763"/>
          <a:ext cx="6188076" cy="367823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95814">
                  <a:extLst>
                    <a:ext uri="{9D8B030D-6E8A-4147-A177-3AD203B41FA5}">
                      <a16:colId xmlns:a16="http://schemas.microsoft.com/office/drawing/2014/main" val="248340271"/>
                    </a:ext>
                  </a:extLst>
                </a:gridCol>
                <a:gridCol w="2052644">
                  <a:extLst>
                    <a:ext uri="{9D8B030D-6E8A-4147-A177-3AD203B41FA5}">
                      <a16:colId xmlns:a16="http://schemas.microsoft.com/office/drawing/2014/main" val="2825265259"/>
                    </a:ext>
                  </a:extLst>
                </a:gridCol>
                <a:gridCol w="1233830">
                  <a:extLst>
                    <a:ext uri="{9D8B030D-6E8A-4147-A177-3AD203B41FA5}">
                      <a16:colId xmlns:a16="http://schemas.microsoft.com/office/drawing/2014/main" val="207959087"/>
                    </a:ext>
                  </a:extLst>
                </a:gridCol>
                <a:gridCol w="1205788">
                  <a:extLst>
                    <a:ext uri="{9D8B030D-6E8A-4147-A177-3AD203B41FA5}">
                      <a16:colId xmlns:a16="http://schemas.microsoft.com/office/drawing/2014/main" val="3104692732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Metric​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>
                          <a:solidFill>
                            <a:sysClr val="windowText" lastClr="000000"/>
                          </a:solidFill>
                          <a:effectLst/>
                        </a:rPr>
                        <a:t>Measurement​</a:t>
                      </a:r>
                      <a:endParaRPr lang="en-US" b="1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>
                          <a:solidFill>
                            <a:sysClr val="windowText" lastClr="000000"/>
                          </a:solidFill>
                          <a:effectLst/>
                        </a:rPr>
                        <a:t>Target​</a:t>
                      </a:r>
                      <a:endParaRPr lang="en-US" b="1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>
                          <a:solidFill>
                            <a:sysClr val="windowText" lastClr="000000"/>
                          </a:solidFill>
                          <a:effectLst/>
                        </a:rPr>
                        <a:t>Actual​</a:t>
                      </a:r>
                      <a:endParaRPr lang="en-US" b="1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384421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Audience </a:t>
                      </a:r>
                      <a:b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attendance​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# of attendees​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150​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120​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559787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Engagement duration​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Minutes​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60​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75​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53674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Q&amp;A interaction​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# of questions​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10​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15​0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991020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Positive </a:t>
                      </a:r>
                      <a:b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feedback​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Percentage (%)​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</a:rPr>
                        <a:t>90​</a:t>
                      </a:r>
                      <a:endParaRPr lang="en-US" b="0" i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95​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6943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E259-B742-148B-88EA-EAE8422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1BEDCB47591B44A46C7F819203A419" ma:contentTypeVersion="14" ma:contentTypeDescription="Create a new document." ma:contentTypeScope="" ma:versionID="7d438c705f3e69be615f59b763430fbf">
  <xsd:schema xmlns:xsd="http://www.w3.org/2001/XMLSchema" xmlns:xs="http://www.w3.org/2001/XMLSchema" xmlns:p="http://schemas.microsoft.com/office/2006/metadata/properties" xmlns:ns2="86868741-1377-4dd4-a578-5dc5497cb9e3" xmlns:ns3="b0d3f761-e7cf-4773-a25c-a0cf75a33ca4" targetNamespace="http://schemas.microsoft.com/office/2006/metadata/properties" ma:root="true" ma:fieldsID="9fae822b5f086fdabd2544a10a8449f1" ns2:_="" ns3:_="">
    <xsd:import namespace="86868741-1377-4dd4-a578-5dc5497cb9e3"/>
    <xsd:import namespace="b0d3f761-e7cf-4773-a25c-a0cf75a33c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68741-1377-4dd4-a578-5dc5497cb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75ab196-d3f7-444f-9641-cdc6774f7c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3f761-e7cf-4773-a25c-a0cf75a33ca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8531db-7944-49ca-bb05-4e7fab2ef35b}" ma:internalName="TaxCatchAll" ma:showField="CatchAllData" ma:web="b0d3f761-e7cf-4773-a25c-a0cf75a33c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d3f761-e7cf-4773-a25c-a0cf75a33ca4" xsi:nil="true"/>
    <lcf76f155ced4ddcb4097134ff3c332f xmlns="86868741-1377-4dd4-a578-5dc5497cb9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F175F-D4E2-4B4F-A4DF-EC1C8FF3FE12}">
  <ds:schemaRefs>
    <ds:schemaRef ds:uri="86868741-1377-4dd4-a578-5dc5497cb9e3"/>
    <ds:schemaRef ds:uri="b0d3f761-e7cf-4773-a25c-a0cf75a33c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230e9df3-be65-4c73-a93b-d1236ebd677e"/>
    <ds:schemaRef ds:uri="71af3243-3dd4-4a8d-8c0d-dd76da1f02a5"/>
    <ds:schemaRef ds:uri="86868741-1377-4dd4-a578-5dc5497cb9e3"/>
    <ds:schemaRef ds:uri="b0d3f761-e7cf-4773-a25c-a0cf75a33ca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{BA4CD978-B885-43B2-AE98-8938F887E50C}tf33968143_win32</Template>
  <TotalTime>17050</TotalTime>
  <Words>461</Words>
  <Application>Microsoft Macintosh PowerPoint</Application>
  <PresentationFormat>Widescreen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Calibri</vt:lpstr>
      <vt:lpstr>Custom</vt:lpstr>
      <vt:lpstr>Data Cleaning with python &amp; Pandas</vt:lpstr>
      <vt:lpstr>Agenda</vt:lpstr>
      <vt:lpstr>Why do I need to clean my data? Is it dirty?🤨</vt:lpstr>
      <vt:lpstr>Tidy data is clean data</vt:lpstr>
      <vt:lpstr>Data best practices</vt:lpstr>
      <vt:lpstr>Steps to clean data​</vt:lpstr>
      <vt:lpstr>STEP 1: Get to Know your data set</vt:lpstr>
      <vt:lpstr>Step 2: Clean it​</vt:lpstr>
      <vt:lpstr>STEP 3: dAta validation</vt:lpstr>
      <vt:lpstr>Available tools for data cleaning</vt:lpstr>
      <vt:lpstr>Let’s work through a sample dataset</vt:lpstr>
      <vt:lpstr>Final tips &amp; takeaways​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Esther Perez</dc:creator>
  <cp:lastModifiedBy>Esther Perez</cp:lastModifiedBy>
  <cp:revision>29</cp:revision>
  <dcterms:created xsi:type="dcterms:W3CDTF">2024-07-26T21:10:33Z</dcterms:created>
  <dcterms:modified xsi:type="dcterms:W3CDTF">2025-08-29T15:42:35Z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0x010100A91BEDCB47591B44A46C7F819203A419</vt:lpwstr>
  </property>
  <property fmtid="{D5CDD505-2E9C-101B-9397-08002B2CF9AE}" pid="3" name="MediaServiceImageTags">
    <vt:lpwstr/>
  </property>
</Properties>
</file>