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61" r:id="rId8"/>
    <p:sldId id="262" r:id="rId9"/>
    <p:sldId id="264" r:id="rId10"/>
    <p:sldId id="265" r:id="rId11"/>
    <p:sldId id="266" r:id="rId12"/>
    <p:sldId id="267" r:id="rId13"/>
    <p:sldId id="259" r:id="rId14"/>
    <p:sldId id="268" r:id="rId15"/>
    <p:sldId id="260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58"/>
  </p:normalViewPr>
  <p:slideViewPr>
    <p:cSldViewPr snapToGrid="0">
      <p:cViewPr varScale="1">
        <p:scale>
          <a:sx n="120" d="100"/>
          <a:sy n="120" d="100"/>
        </p:scale>
        <p:origin x="4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kteykl@uwyo.edu" TargetMode="External"/><Relationship Id="rId2" Type="http://schemas.openxmlformats.org/officeDocument/2006/relationships/hyperlink" Target="mailto:Eperez11@uwyo.ed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eps.python.org/pep-0008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851" y="1188187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b="1">
                <a:solidFill>
                  <a:srgbClr val="FFFFFF"/>
                </a:solidFill>
                <a:latin typeface="Kalinga"/>
                <a:cs typeface="Calibri"/>
              </a:rPr>
              <a:t>Intermediate Python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817" y="4809040"/>
            <a:ext cx="10005951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b="1" dirty="0">
                <a:latin typeface="Kalinga"/>
                <a:cs typeface="Calibri"/>
              </a:rPr>
              <a:t>Esther Perez</a:t>
            </a:r>
          </a:p>
          <a:p>
            <a:pPr algn="l"/>
            <a:r>
              <a:rPr lang="en-US" dirty="0">
                <a:latin typeface="Kalinga"/>
                <a:cs typeface="Calibri"/>
              </a:rPr>
              <a:t>UW Libraries Digital Scholarship Center</a:t>
            </a:r>
          </a:p>
          <a:p>
            <a:pPr algn="l"/>
            <a:r>
              <a:rPr lang="en-US">
                <a:latin typeface="Kalinga"/>
                <a:cs typeface="Calibri"/>
              </a:rPr>
              <a:t>June 4, 2025</a:t>
            </a:r>
            <a:endParaRPr lang="en-US" dirty="0">
              <a:latin typeface="Kalinga"/>
              <a:cs typeface="Calibri"/>
            </a:endParaRPr>
          </a:p>
        </p:txBody>
      </p:sp>
      <p:pic>
        <p:nvPicPr>
          <p:cNvPr id="4" name="Picture 3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90226B84-99B4-C7B3-3263-853D42D5BE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7086" y="4646138"/>
            <a:ext cx="1787612" cy="177731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3F8F2D-F30E-F1D0-E172-9FF451D4FD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9135" y="4643568"/>
            <a:ext cx="3058298" cy="166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EDCA70-CCF4-44B0-3654-2ACEF8FDD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851" y="941052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kern="1200">
                <a:solidFill>
                  <a:srgbClr val="FFFFFF"/>
                </a:solidFill>
                <a:latin typeface="Kalinga"/>
                <a:cs typeface="Kalinga"/>
              </a:rPr>
              <a:t>Exercises</a:t>
            </a:r>
          </a:p>
        </p:txBody>
      </p:sp>
    </p:spTree>
    <p:extLst>
      <p:ext uri="{BB962C8B-B14F-4D97-AF65-F5344CB8AC3E}">
        <p14:creationId xmlns:p14="http://schemas.microsoft.com/office/powerpoint/2010/main" val="3776623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EDCA70-CCF4-44B0-3654-2ACEF8FDD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851" y="941052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>
                <a:solidFill>
                  <a:srgbClr val="FFFFFF"/>
                </a:solidFill>
                <a:latin typeface="Kalinga"/>
                <a:cs typeface="Kalinga"/>
              </a:rPr>
              <a:t>Before you go...</a:t>
            </a:r>
            <a:endParaRPr lang="en-US" sz="4800" b="1" kern="1200">
              <a:solidFill>
                <a:srgbClr val="FFFFFF"/>
              </a:solidFill>
              <a:latin typeface="Kalinga"/>
              <a:cs typeface="Kalinga"/>
            </a:endParaRPr>
          </a:p>
        </p:txBody>
      </p:sp>
    </p:spTree>
    <p:extLst>
      <p:ext uri="{BB962C8B-B14F-4D97-AF65-F5344CB8AC3E}">
        <p14:creationId xmlns:p14="http://schemas.microsoft.com/office/powerpoint/2010/main" val="3197356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87F99F-A73A-1C67-C078-B2B8BC9BE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72" y="284241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b="1">
                <a:solidFill>
                  <a:srgbClr val="FFFFFF"/>
                </a:solidFill>
                <a:latin typeface="Kalinga"/>
                <a:cs typeface="Kalinga"/>
              </a:rPr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8C43-E5D1-2EA3-B6AD-BE672AB50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572" y="2647711"/>
            <a:ext cx="11515760" cy="36833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1800">
                <a:latin typeface="Kalinga"/>
                <a:cs typeface="Kalinga"/>
              </a:rPr>
              <a:t>Do you have a question about digital scholarship at UW Libraries?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800">
                <a:latin typeface="Kalinga"/>
                <a:cs typeface="Kalinga"/>
              </a:rPr>
              <a:t>Coding, data analysis/visualization, command-line, and bibliometrics</a:t>
            </a:r>
          </a:p>
          <a:p>
            <a:r>
              <a:rPr lang="en-US" sz="1800">
                <a:latin typeface="Kalinga"/>
                <a:cs typeface="Kalinga"/>
              </a:rPr>
              <a:t>Need to troubleshoot your Python or R code?</a:t>
            </a:r>
          </a:p>
          <a:p>
            <a:r>
              <a:rPr lang="en-US" sz="1800">
                <a:latin typeface="Kalinga"/>
                <a:cs typeface="Kalinga"/>
              </a:rPr>
              <a:t>Have a specific request for a workshop?</a:t>
            </a:r>
          </a:p>
          <a:p>
            <a:r>
              <a:rPr lang="en-US" sz="1800">
                <a:latin typeface="Kalinga"/>
                <a:cs typeface="Kalinga"/>
              </a:rPr>
              <a:t>Interested in a consultation for a data or digital scholarship project?</a:t>
            </a:r>
          </a:p>
          <a:p>
            <a:pPr marL="0" indent="0">
              <a:buNone/>
            </a:pPr>
            <a:r>
              <a:rPr lang="en-US" sz="1800">
                <a:latin typeface="Kalinga"/>
                <a:cs typeface="Kalinga"/>
              </a:rPr>
              <a:t>_________________________________________________</a:t>
            </a:r>
          </a:p>
          <a:p>
            <a:pPr marL="0" indent="0">
              <a:buNone/>
            </a:pPr>
            <a:r>
              <a:rPr lang="en-US" sz="1800" b="1">
                <a:latin typeface="Kalinga"/>
                <a:cs typeface="Kalinga"/>
              </a:rPr>
              <a:t>Esther Perez</a:t>
            </a:r>
          </a:p>
          <a:p>
            <a:pPr marL="0" indent="0">
              <a:buNone/>
            </a:pPr>
            <a:r>
              <a:rPr lang="en-US" sz="1800">
                <a:latin typeface="Kalinga"/>
                <a:cs typeface="Kalinga"/>
              </a:rPr>
              <a:t>Digital Scholarship Librarian (STEM)</a:t>
            </a:r>
          </a:p>
          <a:p>
            <a:pPr marL="0" indent="0">
              <a:buNone/>
            </a:pPr>
            <a:r>
              <a:rPr lang="en-US" sz="1800">
                <a:latin typeface="Kalinga"/>
                <a:cs typeface="Kalinga"/>
                <a:hlinkClick r:id="rId2"/>
              </a:rPr>
              <a:t>eperez11@uwyo.edu</a:t>
            </a:r>
            <a:endParaRPr lang="en-US" sz="1800">
              <a:latin typeface="Kalinga"/>
              <a:cs typeface="Kalinga"/>
            </a:endParaRPr>
          </a:p>
          <a:p>
            <a:pPr marL="0" indent="0">
              <a:buNone/>
            </a:pPr>
            <a:endParaRPr lang="en-US" sz="1800">
              <a:latin typeface="Kalinga"/>
              <a:cs typeface="Kalinga"/>
            </a:endParaRPr>
          </a:p>
          <a:p>
            <a:pPr marL="0" indent="0">
              <a:buNone/>
            </a:pPr>
            <a:r>
              <a:rPr lang="en-US" sz="1800" b="1">
                <a:latin typeface="Kalinga"/>
                <a:cs typeface="Kalinga"/>
              </a:rPr>
              <a:t>Katharine </a:t>
            </a:r>
            <a:r>
              <a:rPr lang="en-US" sz="1800" b="1" err="1">
                <a:latin typeface="Kalinga"/>
                <a:cs typeface="Kalinga"/>
              </a:rPr>
              <a:t>Teykl</a:t>
            </a:r>
            <a:endParaRPr lang="en-US" sz="1800" b="1">
              <a:latin typeface="Kalinga"/>
              <a:cs typeface="Kalinga"/>
            </a:endParaRPr>
          </a:p>
          <a:p>
            <a:pPr marL="0" indent="0">
              <a:buNone/>
            </a:pPr>
            <a:r>
              <a:rPr lang="en-US" sz="1800">
                <a:latin typeface="Kalinga"/>
                <a:cs typeface="Kalinga"/>
              </a:rPr>
              <a:t>Digital Scholarship Librarian (Humanities)</a:t>
            </a:r>
          </a:p>
          <a:p>
            <a:pPr marL="0" indent="0">
              <a:buNone/>
            </a:pPr>
            <a:r>
              <a:rPr lang="en-US" sz="1800">
                <a:latin typeface="Kalinga"/>
                <a:cs typeface="Kalinga"/>
                <a:hlinkClick r:id="rId3"/>
              </a:rPr>
              <a:t>kteykl@uwyo.edu</a:t>
            </a:r>
          </a:p>
          <a:p>
            <a:pPr marL="0" indent="0">
              <a:buNone/>
            </a:pPr>
            <a:endParaRPr lang="en-US" sz="1800">
              <a:latin typeface="Kalinga"/>
              <a:cs typeface="Kalinga"/>
            </a:endParaRPr>
          </a:p>
          <a:p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620554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9CB95732-565A-4D2C-A3AB-CC460C0D3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19B653C-798C-4333-8452-3DF3AE3C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FE50278-E2EC-42B2-A1F1-921DD39901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5305994" y="-5310547"/>
            <a:ext cx="1580014" cy="12192002"/>
          </a:xfrm>
          <a:prstGeom prst="rect">
            <a:avLst/>
          </a:prstGeom>
          <a:gradFill>
            <a:gsLst>
              <a:gs pos="19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236153F-0DB4-40DD-87C6-B40C1B7E28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0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72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862E48-0408-D940-C24A-3AD3A797C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5" y="288404"/>
            <a:ext cx="7170656" cy="97744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 b="1">
                <a:solidFill>
                  <a:srgbClr val="FFFFFF"/>
                </a:solidFill>
                <a:latin typeface="Kalinga"/>
                <a:cs typeface="Kalinga"/>
              </a:rPr>
              <a:t>Upcoming Events in the DSC</a:t>
            </a:r>
          </a:p>
        </p:txBody>
      </p:sp>
      <p:pic>
        <p:nvPicPr>
          <p:cNvPr id="4" name="Content Placeholder 3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9EE4C3D2-0E2A-66D5-2B42-339F5E2CAC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2553" y="2593413"/>
            <a:ext cx="3238707" cy="3238707"/>
          </a:xfrm>
          <a:prstGeom prst="rect">
            <a:avLst/>
          </a:prstGeom>
        </p:spPr>
      </p:pic>
      <p:pic>
        <p:nvPicPr>
          <p:cNvPr id="6" name="Picture 5" descr="A qr code with a few black squares&#10;&#10;Description automatically generated">
            <a:extLst>
              <a:ext uri="{FF2B5EF4-FFF2-40B4-BE49-F238E27FC236}">
                <a16:creationId xmlns:a16="http://schemas.microsoft.com/office/drawing/2014/main" id="{0BE9E270-646B-8339-8805-F948A3E6F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6646" y="2593413"/>
            <a:ext cx="3238707" cy="3238707"/>
          </a:xfrm>
          <a:prstGeom prst="rect">
            <a:avLst/>
          </a:prstGeom>
        </p:spPr>
      </p:pic>
      <p:pic>
        <p:nvPicPr>
          <p:cNvPr id="5" name="Picture 4" descr="A red background with white text&#10;&#10;Description automatically generated">
            <a:extLst>
              <a:ext uri="{FF2B5EF4-FFF2-40B4-BE49-F238E27FC236}">
                <a16:creationId xmlns:a16="http://schemas.microsoft.com/office/drawing/2014/main" id="{D1D7C95B-0995-D4BB-BA8F-3AF54E9D12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0740" y="3131848"/>
            <a:ext cx="3238707" cy="216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154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EAD0B2-A469-A414-C700-52AA3E658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140" y="284241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b="1">
                <a:solidFill>
                  <a:srgbClr val="FFFFFF"/>
                </a:solidFill>
                <a:latin typeface="Kalinga"/>
                <a:cs typeface="Kalinga"/>
              </a:rPr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9DCC1-D661-F4E7-C965-A07445EAA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140" y="2019575"/>
            <a:ext cx="9724031" cy="3683358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en-US" sz="2400">
                <a:latin typeface="Kalinga"/>
                <a:cs typeface="Kalinga"/>
              </a:rPr>
              <a:t>After this workshop, participants will be able to:</a:t>
            </a:r>
          </a:p>
          <a:p>
            <a:pPr marL="457200" indent="-457200"/>
            <a:r>
              <a:rPr lang="en-US" sz="2400">
                <a:latin typeface="Kalinga"/>
                <a:cs typeface="Kalinga"/>
              </a:rPr>
              <a:t>Utilize conditionals, loops and functions in their Python scripts</a:t>
            </a:r>
          </a:p>
          <a:p>
            <a:pPr marL="457200" indent="-457200"/>
            <a:r>
              <a:rPr lang="en-US" sz="2400">
                <a:latin typeface="Kalinga"/>
                <a:cs typeface="Kalinga"/>
              </a:rPr>
              <a:t>Define classes and call relevant methods</a:t>
            </a:r>
          </a:p>
          <a:p>
            <a:pPr marL="457200" indent="-457200"/>
            <a:r>
              <a:rPr lang="en-US" sz="2400">
                <a:latin typeface="Kalinga"/>
                <a:cs typeface="Kalinga"/>
              </a:rPr>
              <a:t>Define and modify advanced data structures in Python, including dictionaries and JSON objects</a:t>
            </a:r>
          </a:p>
          <a:p>
            <a:pPr marL="457200" indent="-457200"/>
            <a:r>
              <a:rPr lang="en-US" sz="2400">
                <a:latin typeface="Kalinga"/>
                <a:cs typeface="Kalinga"/>
              </a:rPr>
              <a:t>Read and write text and JSON files</a:t>
            </a:r>
          </a:p>
          <a:p>
            <a:pPr marL="457200" indent="-457200"/>
            <a:r>
              <a:rPr lang="en-US" sz="2400">
                <a:latin typeface="Kalinga"/>
                <a:cs typeface="Kalinga"/>
              </a:rPr>
              <a:t>Describe the components of coding best practices and how they can be applied to Python code</a:t>
            </a:r>
          </a:p>
        </p:txBody>
      </p:sp>
    </p:spTree>
    <p:extLst>
      <p:ext uri="{BB962C8B-B14F-4D97-AF65-F5344CB8AC3E}">
        <p14:creationId xmlns:p14="http://schemas.microsoft.com/office/powerpoint/2010/main" val="1708048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27BC0-141E-CF42-21F1-772A1175A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140" y="284241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b="1">
                <a:solidFill>
                  <a:srgbClr val="FFFFFF"/>
                </a:solidFill>
                <a:latin typeface="Kalinga"/>
                <a:cs typeface="Kalinga"/>
              </a:rPr>
              <a:t>Leveling Up from Beginner to Intermediate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F569F-BED6-B5BE-908A-D5CCD3402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140" y="2328494"/>
            <a:ext cx="10897922" cy="3683358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457200" indent="-457200"/>
            <a:r>
              <a:rPr lang="en-US">
                <a:latin typeface="Kalinga"/>
                <a:cs typeface="Kalinga"/>
              </a:rPr>
              <a:t>What do you need to start building code, applications, and programs in Python?</a:t>
            </a:r>
            <a:endParaRPr lang="en-US"/>
          </a:p>
          <a:p>
            <a:pPr marL="914400" lvl="1" indent="-457200"/>
            <a:r>
              <a:rPr lang="en-US">
                <a:latin typeface="Kalinga"/>
                <a:cs typeface="Kalinga"/>
              </a:rPr>
              <a:t>Apply the concepts of coding best practices</a:t>
            </a:r>
          </a:p>
          <a:p>
            <a:pPr marL="914400" lvl="1" indent="-457200"/>
            <a:r>
              <a:rPr lang="en-US">
                <a:latin typeface="Kalinga"/>
                <a:cs typeface="Kalinga"/>
              </a:rPr>
              <a:t>Loops to repeat code (aka iteration)</a:t>
            </a:r>
          </a:p>
          <a:p>
            <a:pPr marL="914400" lvl="1" indent="-457200"/>
            <a:r>
              <a:rPr lang="en-US">
                <a:latin typeface="Kalinga"/>
                <a:cs typeface="Kalinga"/>
              </a:rPr>
              <a:t>Conditionals for case-specific applications</a:t>
            </a:r>
          </a:p>
          <a:p>
            <a:pPr marL="914400" lvl="1" indent="-457200"/>
            <a:r>
              <a:rPr lang="en-US">
                <a:latin typeface="Kalinga"/>
                <a:cs typeface="Kalinga"/>
              </a:rPr>
              <a:t>Functions for customization and reusability</a:t>
            </a:r>
          </a:p>
          <a:p>
            <a:pPr marL="914400" lvl="1" indent="-457200"/>
            <a:r>
              <a:rPr lang="en-US">
                <a:latin typeface="Kalinga"/>
                <a:cs typeface="Kalinga"/>
              </a:rPr>
              <a:t>Reading and writing files</a:t>
            </a:r>
          </a:p>
          <a:p>
            <a:pPr marL="914400" lvl="1" indent="-457200"/>
            <a:r>
              <a:rPr lang="en-US">
                <a:latin typeface="Kalinga"/>
                <a:cs typeface="Kalinga"/>
              </a:rPr>
              <a:t>Working with advanced data structures specific to Python</a:t>
            </a:r>
          </a:p>
          <a:p>
            <a:pPr marL="1371600" lvl="2" indent="-457200"/>
            <a:r>
              <a:rPr lang="en-US">
                <a:latin typeface="Kalinga"/>
                <a:cs typeface="Kalinga"/>
              </a:rPr>
              <a:t>Converting them to other common data formats</a:t>
            </a:r>
            <a:endParaRPr lang="en-US"/>
          </a:p>
          <a:p>
            <a:pPr lvl="1"/>
            <a:endParaRPr lang="en-US" b="1">
              <a:latin typeface="Kalinga"/>
              <a:cs typeface="Kalinga"/>
            </a:endParaRPr>
          </a:p>
          <a:p>
            <a:pPr lvl="2"/>
            <a:endParaRPr lang="en-US">
              <a:latin typeface="Aptos" panose="020B0004020202020204"/>
              <a:cs typeface="Kalinga"/>
            </a:endParaRPr>
          </a:p>
        </p:txBody>
      </p:sp>
    </p:spTree>
    <p:extLst>
      <p:ext uri="{BB962C8B-B14F-4D97-AF65-F5344CB8AC3E}">
        <p14:creationId xmlns:p14="http://schemas.microsoft.com/office/powerpoint/2010/main" val="1381473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C3D4B1-BCA3-3E68-AAE7-5D32CC73E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140" y="273943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b="1">
                <a:solidFill>
                  <a:srgbClr val="FFFFFF"/>
                </a:solidFill>
                <a:latin typeface="Kalinga"/>
                <a:cs typeface="Kalinga"/>
              </a:rPr>
              <a:t>Coding 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B7231-12A9-2D77-FEC4-9263692BF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383" y="1731252"/>
            <a:ext cx="10805247" cy="427030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>
                <a:latin typeface="Kalinga"/>
                <a:ea typeface="+mn-lt"/>
                <a:cs typeface="+mn-lt"/>
              </a:rPr>
              <a:t>Components of well-written and reusable code include:</a:t>
            </a:r>
          </a:p>
          <a:p>
            <a:r>
              <a:rPr lang="en-US">
                <a:latin typeface="Kalinga"/>
                <a:ea typeface="+mn-lt"/>
                <a:cs typeface="+mn-lt"/>
              </a:rPr>
              <a:t>Readability</a:t>
            </a:r>
            <a:endParaRPr lang="en-US"/>
          </a:p>
          <a:p>
            <a:r>
              <a:rPr lang="en-US">
                <a:latin typeface="Kalinga"/>
                <a:cs typeface="Kalinga"/>
              </a:rPr>
              <a:t>Modularity</a:t>
            </a:r>
          </a:p>
          <a:p>
            <a:r>
              <a:rPr lang="en-US">
                <a:latin typeface="Kalinga"/>
                <a:cs typeface="Kalinga"/>
              </a:rPr>
              <a:t>Maintainability</a:t>
            </a:r>
          </a:p>
          <a:p>
            <a:r>
              <a:rPr lang="en-US">
                <a:latin typeface="Kalinga"/>
                <a:cs typeface="Kalinga"/>
              </a:rPr>
              <a:t>Extensibility</a:t>
            </a:r>
          </a:p>
          <a:p>
            <a:r>
              <a:rPr lang="en-US">
                <a:latin typeface="Kalinga"/>
                <a:cs typeface="Kalinga"/>
              </a:rPr>
              <a:t>Reproducibility</a:t>
            </a:r>
          </a:p>
          <a:p>
            <a:r>
              <a:rPr lang="en-US">
                <a:latin typeface="Kalinga"/>
                <a:cs typeface="Kalinga"/>
              </a:rPr>
              <a:t>Documentation</a:t>
            </a:r>
          </a:p>
          <a:p>
            <a:pPr marL="0" indent="0">
              <a:buNone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61750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FA1015-4064-0C48-99D1-7CDA02FDA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140" y="273943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b="1">
                <a:solidFill>
                  <a:srgbClr val="FFFFFF"/>
                </a:solidFill>
                <a:latin typeface="Kalinga"/>
                <a:cs typeface="Kalinga"/>
              </a:rPr>
              <a:t>Readability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98FAD-1094-419A-7B42-2ADB906B9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140" y="2719792"/>
            <a:ext cx="11309814" cy="36833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400">
                <a:latin typeface="Kalinga"/>
                <a:cs typeface="Kalinga"/>
              </a:rPr>
              <a:t>Refers to code that is well-formatted and easy to read</a:t>
            </a:r>
          </a:p>
          <a:p>
            <a:r>
              <a:rPr lang="en-US" sz="2400">
                <a:latin typeface="Kalinga"/>
                <a:cs typeface="Kalinga"/>
              </a:rPr>
              <a:t>When in doubt, follow the </a:t>
            </a:r>
            <a:r>
              <a:rPr lang="en-US" sz="2400">
                <a:latin typeface="Kalinga"/>
                <a:cs typeface="Kalinga"/>
                <a:hlinkClick r:id="rId2"/>
              </a:rPr>
              <a:t>PEP 8 Style Guide for Python</a:t>
            </a:r>
            <a:endParaRPr lang="en-US" sz="2400">
              <a:latin typeface="Kalinga"/>
              <a:cs typeface="Kalinga"/>
            </a:endParaRPr>
          </a:p>
          <a:p>
            <a:r>
              <a:rPr lang="en-US" sz="2400">
                <a:latin typeface="Kalinga"/>
                <a:cs typeface="Kalinga"/>
              </a:rPr>
              <a:t>In the context of Python, readable code has the following characteristics: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Kalinga"/>
                <a:cs typeface="Kalinga"/>
              </a:rPr>
              <a:t>Comprehensibility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2400">
                <a:latin typeface="Kalinga"/>
                <a:cs typeface="Kalinga"/>
              </a:rPr>
              <a:t>Relevant and clear variable names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2400">
                <a:latin typeface="Kalinga"/>
                <a:cs typeface="Kalinga"/>
              </a:rPr>
              <a:t>Someone should be able to look at your code and quickly understand what the overall function is supposed to be.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Kalinga"/>
                <a:cs typeface="Kalinga"/>
              </a:rPr>
              <a:t>Legibility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2400">
                <a:latin typeface="Kalinga"/>
                <a:cs typeface="Kalinga"/>
              </a:rPr>
              <a:t>Appropriate use of whitespace and indentation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2400">
                <a:latin typeface="Kalinga"/>
                <a:cs typeface="Kalinga"/>
              </a:rPr>
              <a:t>Proper syntax</a:t>
            </a:r>
          </a:p>
          <a:p>
            <a:pPr lvl="2">
              <a:buFont typeface="Wingdings" panose="020B0604020202020204" pitchFamily="34" charset="0"/>
              <a:buChar char="§"/>
            </a:pPr>
            <a:endParaRPr lang="en-US"/>
          </a:p>
          <a:p>
            <a:pPr marL="914400" lvl="2" indent="0">
              <a:buNone/>
            </a:pPr>
            <a:endParaRPr lang="en-US"/>
          </a:p>
          <a:p>
            <a:pPr lvl="3"/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8854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FA1015-4064-0C48-99D1-7CDA02FDA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140" y="273943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b="1">
                <a:solidFill>
                  <a:srgbClr val="FFFFFF"/>
                </a:solidFill>
                <a:latin typeface="Kalinga"/>
                <a:cs typeface="Kalinga"/>
              </a:rPr>
              <a:t>Modularity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98FAD-1094-419A-7B42-2ADB906B9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545" y="1298765"/>
            <a:ext cx="11309814" cy="36833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400">
                <a:latin typeface="Kalinga"/>
                <a:cs typeface="Kalinga"/>
              </a:rPr>
              <a:t>Technique to separate long pieces of code into smaller, executable chunks</a:t>
            </a:r>
          </a:p>
          <a:p>
            <a:pPr lvl="1"/>
            <a:r>
              <a:rPr lang="en-US" sz="2000">
                <a:latin typeface="Kalinga"/>
                <a:cs typeface="Kalinga"/>
              </a:rPr>
              <a:t>Several smaller chunks vs. one very, very long script</a:t>
            </a:r>
          </a:p>
          <a:p>
            <a:r>
              <a:rPr lang="en-US" sz="2400">
                <a:latin typeface="Kalinga"/>
                <a:cs typeface="Kalinga"/>
              </a:rPr>
              <a:t>Allows for easier debugging and the ability to add additional functionality</a:t>
            </a:r>
          </a:p>
          <a:p>
            <a:pPr lvl="1"/>
            <a:r>
              <a:rPr lang="en-US" sz="2000">
                <a:latin typeface="Kalinga"/>
                <a:cs typeface="Kalinga"/>
              </a:rPr>
              <a:t>Modular, generalized functions are much easier to reuse than a long, very specific script</a:t>
            </a:r>
          </a:p>
          <a:p>
            <a:pPr marL="1371600" lvl="3" indent="0">
              <a:buNone/>
            </a:pPr>
            <a:endParaRPr lang="en-US" sz="2000">
              <a:latin typeface="Aptos" panose="020B0004020202020204"/>
              <a:cs typeface="Kalinga"/>
            </a:endParaRPr>
          </a:p>
        </p:txBody>
      </p:sp>
      <p:pic>
        <p:nvPicPr>
          <p:cNvPr id="5" name="Picture 4" descr="A screenshot of a computer error&#10;&#10;Description automatically generated">
            <a:extLst>
              <a:ext uri="{FF2B5EF4-FFF2-40B4-BE49-F238E27FC236}">
                <a16:creationId xmlns:a16="http://schemas.microsoft.com/office/drawing/2014/main" id="{BE8193DA-8D03-EE23-6AB1-B2AEE6475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556" y="3910926"/>
            <a:ext cx="11941792" cy="2009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177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FA1015-4064-0C48-99D1-7CDA02FDA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140" y="273943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b="1">
                <a:solidFill>
                  <a:srgbClr val="FFFFFF"/>
                </a:solidFill>
                <a:latin typeface="Kalinga"/>
                <a:cs typeface="Kalinga"/>
              </a:rPr>
              <a:t>Maintainability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98FAD-1094-419A-7B42-2ADB906B9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145" y="3264313"/>
            <a:ext cx="11309814" cy="36833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400" b="1">
                <a:latin typeface="Kalinga"/>
                <a:cs typeface="Kalinga"/>
              </a:rPr>
              <a:t>Short-Term vs. Long-Term Maintainability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>
                <a:latin typeface="Kalinga"/>
                <a:cs typeface="Kalinga"/>
              </a:rPr>
              <a:t>Think about who is and may be working on the code in the future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>
                <a:latin typeface="Kalinga"/>
                <a:cs typeface="Kalinga"/>
              </a:rPr>
              <a:t>Ensure that your code contains comments and have other documentation as needed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1600">
                <a:latin typeface="Kalinga"/>
                <a:cs typeface="Kalinga"/>
              </a:rPr>
              <a:t>This is also useful if you step away from a project for an extended period of time and need to remember what you were working on.</a:t>
            </a:r>
          </a:p>
          <a:p>
            <a:pPr marL="457200" lvl="1" indent="0">
              <a:buNone/>
            </a:pPr>
            <a:endParaRPr lang="en-US" sz="2000">
              <a:latin typeface="Kalinga"/>
              <a:cs typeface="Kalinga"/>
            </a:endParaRPr>
          </a:p>
          <a:p>
            <a:r>
              <a:rPr lang="en-US" sz="2400" b="1">
                <a:latin typeface="Kalinga"/>
                <a:cs typeface="Kalinga"/>
              </a:rPr>
              <a:t>Robustness: </a:t>
            </a:r>
            <a:r>
              <a:rPr lang="en-US" sz="2400">
                <a:latin typeface="Kalinga"/>
                <a:ea typeface="+mn-lt"/>
                <a:cs typeface="+mn-lt"/>
              </a:rPr>
              <a:t>ability for code and computer systems to handle errors and exceptions; able to work without breaking or failing</a:t>
            </a:r>
            <a:endParaRPr lang="en-US" sz="2400">
              <a:latin typeface="Kalinga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>
                <a:latin typeface="Kalinga"/>
                <a:cs typeface="Kalinga"/>
              </a:rPr>
              <a:t>Broken code is part of the development process, but code that breaks regularly after you reach a "finished product" is not robust</a:t>
            </a:r>
          </a:p>
          <a:p>
            <a:pPr marL="457200" lvl="1" indent="0">
              <a:buNone/>
            </a:pPr>
            <a:endParaRPr lang="en-US" sz="2000">
              <a:latin typeface="Kalinga"/>
              <a:cs typeface="Kalinga"/>
            </a:endParaRPr>
          </a:p>
          <a:p>
            <a:r>
              <a:rPr lang="en-US" sz="2400" b="1">
                <a:latin typeface="Kalinga"/>
                <a:cs typeface="Kalinga"/>
              </a:rPr>
              <a:t>Longevity: </a:t>
            </a:r>
            <a:r>
              <a:rPr lang="en-US" sz="2400">
                <a:latin typeface="Kalinga"/>
                <a:cs typeface="Kalinga"/>
              </a:rPr>
              <a:t>code that is able to last for substantial periods of time without requiring major updates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>
                <a:latin typeface="Kalinga"/>
                <a:cs typeface="Kalinga"/>
              </a:rPr>
              <a:t>Code that is robust generally has longevity</a:t>
            </a:r>
          </a:p>
          <a:p>
            <a:pPr marL="457200" lvl="1" indent="0">
              <a:buNone/>
            </a:pPr>
            <a:endParaRPr lang="en-US" sz="2000">
              <a:cs typeface="Kalinga"/>
            </a:endParaRPr>
          </a:p>
          <a:p>
            <a:endParaRPr lang="en-US" sz="2400">
              <a:cs typeface="Kalinga"/>
            </a:endParaRPr>
          </a:p>
          <a:p>
            <a:endParaRPr lang="en-US" sz="2400">
              <a:cs typeface="Kalinga"/>
            </a:endParaRPr>
          </a:p>
          <a:p>
            <a:pPr marL="914400" lvl="2" indent="0">
              <a:buNone/>
            </a:pPr>
            <a:endParaRPr lang="en-US">
              <a:cs typeface="Kalinga"/>
            </a:endParaRPr>
          </a:p>
          <a:p>
            <a:pPr lvl="3"/>
            <a:endParaRPr lang="en-US">
              <a:cs typeface="Kalinga"/>
            </a:endParaRPr>
          </a:p>
        </p:txBody>
      </p:sp>
    </p:spTree>
    <p:extLst>
      <p:ext uri="{BB962C8B-B14F-4D97-AF65-F5344CB8AC3E}">
        <p14:creationId xmlns:p14="http://schemas.microsoft.com/office/powerpoint/2010/main" val="1511560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FA1015-4064-0C48-99D1-7CDA02FDA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140" y="273943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b="1">
                <a:solidFill>
                  <a:srgbClr val="FFFFFF"/>
                </a:solidFill>
                <a:latin typeface="Kalinga"/>
                <a:cs typeface="Kalinga"/>
              </a:rPr>
              <a:t>Extensibility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98FAD-1094-419A-7B42-2ADB906B9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788" y="3049305"/>
            <a:ext cx="11309814" cy="36833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400">
                <a:latin typeface="Kalinga"/>
                <a:cs typeface="Kalinga"/>
              </a:rPr>
              <a:t>Ability to add functionality or "features" to your code without significant restructuring of your code</a:t>
            </a:r>
          </a:p>
          <a:p>
            <a:r>
              <a:rPr lang="en-US" sz="2400">
                <a:latin typeface="Kalinga"/>
                <a:cs typeface="Kalinga"/>
              </a:rPr>
              <a:t>Code that is robust is extensible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Kalinga"/>
                <a:cs typeface="Kalinga"/>
              </a:rPr>
              <a:t>Essentially, you should be able to add functionality without breaking the existing code</a:t>
            </a:r>
          </a:p>
          <a:p>
            <a:r>
              <a:rPr lang="en-US" sz="2400">
                <a:latin typeface="Kalinga"/>
                <a:cs typeface="Kalinga"/>
              </a:rPr>
              <a:t>Modularity facilitates extensibility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Kalinga"/>
                <a:cs typeface="Kalinga"/>
              </a:rPr>
              <a:t>Easier to add a function to your code than rewrite your entire script for a specific use case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 sz="2000">
              <a:latin typeface="Kalinga"/>
              <a:cs typeface="Kalinga"/>
            </a:endParaRPr>
          </a:p>
          <a:p>
            <a:pPr marL="457200" lvl="1" indent="0">
              <a:buNone/>
            </a:pPr>
            <a:endParaRPr lang="en-US" sz="2000">
              <a:latin typeface="Kalinga"/>
              <a:cs typeface="Kalinga"/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US" sz="2000">
              <a:latin typeface="Kalinga"/>
              <a:cs typeface="Kalinga"/>
            </a:endParaRPr>
          </a:p>
          <a:p>
            <a:pPr marL="457200" lvl="1" indent="0">
              <a:buNone/>
            </a:pPr>
            <a:endParaRPr lang="en-US" sz="2000">
              <a:latin typeface="Aptos" panose="020B0004020202020204"/>
              <a:cs typeface="Kalinga"/>
            </a:endParaRPr>
          </a:p>
          <a:p>
            <a:endParaRPr lang="en-US" sz="2400">
              <a:cs typeface="Kalinga"/>
            </a:endParaRPr>
          </a:p>
          <a:p>
            <a:endParaRPr lang="en-US" sz="2400">
              <a:cs typeface="Kalinga"/>
            </a:endParaRPr>
          </a:p>
          <a:p>
            <a:pPr marL="914400" lvl="2" indent="0">
              <a:buNone/>
            </a:pPr>
            <a:endParaRPr lang="en-US">
              <a:cs typeface="Kalinga"/>
            </a:endParaRPr>
          </a:p>
          <a:p>
            <a:pPr lvl="3"/>
            <a:endParaRPr lang="en-US">
              <a:cs typeface="Kalinga"/>
            </a:endParaRPr>
          </a:p>
        </p:txBody>
      </p:sp>
    </p:spTree>
    <p:extLst>
      <p:ext uri="{BB962C8B-B14F-4D97-AF65-F5344CB8AC3E}">
        <p14:creationId xmlns:p14="http://schemas.microsoft.com/office/powerpoint/2010/main" val="3502995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FA1015-4064-0C48-99D1-7CDA02FDA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140" y="284241"/>
            <a:ext cx="9895951" cy="1033669"/>
          </a:xfrm>
        </p:spPr>
        <p:txBody>
          <a:bodyPr>
            <a:normAutofit/>
          </a:bodyPr>
          <a:lstStyle/>
          <a:p>
            <a:r>
              <a:rPr lang="en-US" sz="3400" b="1">
                <a:solidFill>
                  <a:srgbClr val="FFFFFF"/>
                </a:solidFill>
                <a:latin typeface="Kalinga"/>
                <a:cs typeface="Kalinga"/>
              </a:rPr>
              <a:t>Reproducibility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98FAD-1094-419A-7B42-2ADB906B9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138" y="3862792"/>
            <a:ext cx="10990599" cy="36833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400">
                <a:latin typeface="Kalinga"/>
                <a:ea typeface="+mn-lt"/>
                <a:cs typeface="Kalinga"/>
              </a:rPr>
              <a:t>Able to be reproduced outside of the restraints of the coding environment in which it was developed</a:t>
            </a:r>
            <a:endParaRPr lang="en-US" sz="2400">
              <a:latin typeface="Kalinga"/>
              <a:cs typeface="Kalinga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Kalinga"/>
                <a:cs typeface="Kalinga"/>
              </a:rPr>
              <a:t>Another coder should be able to reproduce your results </a:t>
            </a:r>
            <a:r>
              <a:rPr lang="en-US" b="1">
                <a:latin typeface="Kalinga"/>
                <a:cs typeface="Kalinga"/>
              </a:rPr>
              <a:t>consistently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Kalinga"/>
                <a:cs typeface="Kalinga"/>
              </a:rPr>
              <a:t>Managing virtual environments and using version control (i.e. Git) helps ensure your code is reproducible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>
                <a:latin typeface="Kalinga"/>
                <a:cs typeface="Kalinga"/>
              </a:rPr>
              <a:t>Take note of the specific version of Python you're using and the version of any libraries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latin typeface="Kalinga"/>
                <a:cs typeface="Kalinga"/>
              </a:rPr>
              <a:t>Documentation, documentation, documentation!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2400">
                <a:latin typeface="Kalinga"/>
                <a:cs typeface="Kalinga"/>
              </a:rPr>
              <a:t>Use comments and documentation to note the intended function of your code and any significant changes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2400">
                <a:latin typeface="Kalinga"/>
                <a:cs typeface="Kalinga"/>
              </a:rPr>
              <a:t>This also helps with debugging – someone can see the changes you have made or the intended function, which </a:t>
            </a:r>
            <a:r>
              <a:rPr lang="en-US" sz="2400" b="1">
                <a:latin typeface="Kalinga"/>
                <a:cs typeface="Kalinga"/>
              </a:rPr>
              <a:t>saves a ton of time.</a:t>
            </a:r>
          </a:p>
          <a:p>
            <a:pPr lvl="2">
              <a:buFont typeface="Wingdings" panose="020B0604020202020204" pitchFamily="34" charset="0"/>
              <a:buChar char="§"/>
            </a:pPr>
            <a:endParaRPr lang="en-US" sz="2400">
              <a:latin typeface="Kalinga"/>
              <a:cs typeface="Kalinga"/>
            </a:endParaRPr>
          </a:p>
          <a:p>
            <a:pPr marL="457200" lvl="1" indent="0">
              <a:buNone/>
            </a:pPr>
            <a:endParaRPr lang="en-US" b="1">
              <a:latin typeface="Kalinga"/>
              <a:cs typeface="Kalinga"/>
            </a:endParaRPr>
          </a:p>
          <a:p>
            <a:pPr lvl="1">
              <a:buFont typeface="Courier New" panose="020B0604020202020204" pitchFamily="34" charset="0"/>
              <a:buChar char="o"/>
            </a:pPr>
            <a:endParaRPr lang="en-US" b="1">
              <a:latin typeface="Kalinga"/>
              <a:cs typeface="Kalinga"/>
            </a:endParaRPr>
          </a:p>
          <a:p>
            <a:pPr marL="457200" lvl="1" indent="0">
              <a:buNone/>
            </a:pPr>
            <a:endParaRPr lang="en-US">
              <a:latin typeface="Kalinga"/>
              <a:cs typeface="Kalinga"/>
            </a:endParaRPr>
          </a:p>
          <a:p>
            <a:endParaRPr lang="en-US" sz="2400">
              <a:latin typeface="Kalinga"/>
              <a:cs typeface="Kalinga"/>
            </a:endParaRPr>
          </a:p>
          <a:p>
            <a:endParaRPr lang="en-US" sz="2400">
              <a:latin typeface="Kalinga"/>
              <a:cs typeface="Kalinga"/>
            </a:endParaRPr>
          </a:p>
          <a:p>
            <a:pPr marL="914400" lvl="2" indent="0">
              <a:buNone/>
            </a:pPr>
            <a:endParaRPr lang="en-US" sz="2400">
              <a:latin typeface="Kalinga"/>
              <a:cs typeface="Kalinga"/>
            </a:endParaRPr>
          </a:p>
          <a:p>
            <a:pPr lvl="3"/>
            <a:endParaRPr lang="en-US" sz="2400">
              <a:latin typeface="Kalinga"/>
              <a:cs typeface="Kalinga"/>
            </a:endParaRPr>
          </a:p>
        </p:txBody>
      </p:sp>
    </p:spTree>
    <p:extLst>
      <p:ext uri="{BB962C8B-B14F-4D97-AF65-F5344CB8AC3E}">
        <p14:creationId xmlns:p14="http://schemas.microsoft.com/office/powerpoint/2010/main" val="1850393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0d3f761-e7cf-4773-a25c-a0cf75a33ca4" xsi:nil="true"/>
    <lcf76f155ced4ddcb4097134ff3c332f xmlns="86868741-1377-4dd4-a578-5dc5497cb9e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1BEDCB47591B44A46C7F819203A419" ma:contentTypeVersion="15" ma:contentTypeDescription="Create a new document." ma:contentTypeScope="" ma:versionID="d69d098afb0c6da942a5ded648f3cf7d">
  <xsd:schema xmlns:xsd="http://www.w3.org/2001/XMLSchema" xmlns:xs="http://www.w3.org/2001/XMLSchema" xmlns:p="http://schemas.microsoft.com/office/2006/metadata/properties" xmlns:ns2="86868741-1377-4dd4-a578-5dc5497cb9e3" xmlns:ns3="b0d3f761-e7cf-4773-a25c-a0cf75a33ca4" targetNamespace="http://schemas.microsoft.com/office/2006/metadata/properties" ma:root="true" ma:fieldsID="67c21dabc6dcbd2b8a302508ff5566f5" ns2:_="" ns3:_="">
    <xsd:import namespace="86868741-1377-4dd4-a578-5dc5497cb9e3"/>
    <xsd:import namespace="b0d3f761-e7cf-4773-a25c-a0cf75a33c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868741-1377-4dd4-a578-5dc5497cb9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175ab196-d3f7-444f-9641-cdc6774f7c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d3f761-e7cf-4773-a25c-a0cf75a33ca4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38531db-7944-49ca-bb05-4e7fab2ef35b}" ma:internalName="TaxCatchAll" ma:showField="CatchAllData" ma:web="b0d3f761-e7cf-4773-a25c-a0cf75a33c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20A8E4-926A-41FC-A11F-D76CE3A62FC0}">
  <ds:schemaRefs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b0d3f761-e7cf-4773-a25c-a0cf75a33ca4"/>
    <ds:schemaRef ds:uri="86868741-1377-4dd4-a578-5dc5497cb9e3"/>
  </ds:schemaRefs>
</ds:datastoreItem>
</file>

<file path=customXml/itemProps2.xml><?xml version="1.0" encoding="utf-8"?>
<ds:datastoreItem xmlns:ds="http://schemas.openxmlformats.org/officeDocument/2006/customXml" ds:itemID="{5A5FBE69-F90C-4AC6-9836-E1DB91341E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868741-1377-4dd4-a578-5dc5497cb9e3"/>
    <ds:schemaRef ds:uri="b0d3f761-e7cf-4773-a25c-a0cf75a33c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4445F5C-3201-4417-9C2E-7BFDB891E2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1026</TotalTime>
  <Words>674</Words>
  <Application>Microsoft Macintosh PowerPoint</Application>
  <PresentationFormat>Widescreen</PresentationFormat>
  <Paragraphs>101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Aptos Display</vt:lpstr>
      <vt:lpstr>Arial</vt:lpstr>
      <vt:lpstr>Courier New</vt:lpstr>
      <vt:lpstr>Kalinga</vt:lpstr>
      <vt:lpstr>Wingdings</vt:lpstr>
      <vt:lpstr>office theme</vt:lpstr>
      <vt:lpstr>Intermediate Python</vt:lpstr>
      <vt:lpstr>Learning Objectives</vt:lpstr>
      <vt:lpstr>Leveling Up from Beginner to Intermediate</vt:lpstr>
      <vt:lpstr>Coding Best Practices</vt:lpstr>
      <vt:lpstr>Readability</vt:lpstr>
      <vt:lpstr>Modularity</vt:lpstr>
      <vt:lpstr>Maintainability</vt:lpstr>
      <vt:lpstr>Extensibility</vt:lpstr>
      <vt:lpstr>Reproducibility</vt:lpstr>
      <vt:lpstr>Exercises</vt:lpstr>
      <vt:lpstr>Before you go...</vt:lpstr>
      <vt:lpstr>Contact Information</vt:lpstr>
      <vt:lpstr>Upcoming Events in the DSC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Esther Perez</cp:lastModifiedBy>
  <cp:revision>3</cp:revision>
  <dcterms:created xsi:type="dcterms:W3CDTF">2024-10-02T19:44:34Z</dcterms:created>
  <dcterms:modified xsi:type="dcterms:W3CDTF">2025-06-04T19:11:46Z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0x010100A91BEDCB47591B44A46C7F819203A419</vt:lpwstr>
  </property>
</Properties>
</file>